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3"/>
    <p:sldId id="270" r:id="rId4"/>
    <p:sldId id="269" r:id="rId5"/>
    <p:sldId id="272" r:id="rId6"/>
    <p:sldId id="273" r:id="rId7"/>
    <p:sldId id="274" r:id="rId8"/>
    <p:sldId id="275" r:id="rId9"/>
    <p:sldId id="276" r:id="rId1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4-12-06T02:52: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  <inkml:brushProperty name="ignorePressure" value="0"/>
    </inkml:brush>
  </inkml:definitions>
  <inkml:trace contextRef="#ctx0" brushRef="#br0">317.000 787.000,'3.000'0.000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customXml" Target="../ink/ink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Изображение 3" descr="Изображение WhatsApp 2024-12-03 в 18.29.28_0567333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890" y="67310"/>
            <a:ext cx="1678940" cy="1663065"/>
          </a:xfrm>
          <a:prstGeom prst="ellipse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107950" y="281940"/>
            <a:ext cx="3141345" cy="922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973445" y="67310"/>
            <a:ext cx="3068320" cy="1149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ru-RU" sz="2400"/>
              <a:t>“</a:t>
            </a:r>
            <a:r>
              <a:rPr lang="ru-RU" altLang="ru-RU" sz="2400"/>
              <a:t>ЦЕНТРАЛЬНО-АЗИАТСКИЙ</a:t>
            </a:r>
            <a:endParaRPr lang="ru-RU" altLang="ru-RU" sz="2400"/>
          </a:p>
          <a:p>
            <a:r>
              <a:rPr lang="ru-RU" altLang="ru-RU" sz="2400"/>
              <a:t>ИННОВАЦИОННЫЙ </a:t>
            </a:r>
            <a:endParaRPr lang="ru-RU" altLang="ru-RU" sz="2400"/>
          </a:p>
          <a:p>
            <a:r>
              <a:rPr lang="ru-RU" altLang="ru-RU" sz="2400"/>
              <a:t>УНИВЕРСИТЕТ</a:t>
            </a:r>
            <a:r>
              <a:rPr lang="en-US" altLang="ru-RU" sz="2400"/>
              <a:t>”</a:t>
            </a:r>
            <a:endParaRPr lang="en-US" altLang="ru-RU" sz="240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18160" y="2043430"/>
            <a:ext cx="73767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ru-RU" sz="2400"/>
              <a:t>ТЕМА </a:t>
            </a:r>
            <a:r>
              <a:rPr lang="ru-RU" altLang="en-US" sz="2400"/>
              <a:t>ДОКЛАДА </a:t>
            </a:r>
            <a:r>
              <a:rPr lang="en-US" altLang="ru-RU" sz="2400"/>
              <a:t> </a:t>
            </a:r>
            <a:r>
              <a:rPr lang="en-US" altLang="ru-RU" sz="2400"/>
              <a:t>:</a:t>
            </a:r>
            <a:r>
              <a:rPr lang="ru-RU" altLang="ru-RU" sz="2400"/>
              <a:t>ИЗУЧЕНИЕ СИНОНИМИИ В СОВРЕМЕННОЙ ШКОЛЕ НА ОСНОВЕ ИННОВАЦИОННЫХ ТЕХНАЛОГИЙ </a:t>
            </a:r>
            <a:endParaRPr lang="ru-RU" altLang="ru-RU" sz="2400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594485" y="189865"/>
            <a:ext cx="25107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400"/>
              <a:t>“</a:t>
            </a:r>
            <a:r>
              <a:rPr lang="ru-RU" altLang="en-US" sz="2400"/>
              <a:t>ОРТА</a:t>
            </a:r>
            <a:r>
              <a:rPr lang="en-US" altLang="en-US" sz="2400"/>
              <a:t>ЛЫҚ АЗИЯ </a:t>
            </a:r>
            <a:endParaRPr lang="en-US" altLang="en-US" sz="2400"/>
          </a:p>
          <a:p>
            <a:r>
              <a:rPr lang="en-US" altLang="en-US" sz="2400"/>
              <a:t>ИННОВАЦИЯЛЫҚ</a:t>
            </a:r>
            <a:endParaRPr lang="en-US" altLang="en-US" sz="2400"/>
          </a:p>
          <a:p>
            <a:r>
              <a:rPr lang="en-US" altLang="en-US" sz="2400"/>
              <a:t>УНИВЕРСИТЕТІ</a:t>
            </a:r>
            <a:r>
              <a:rPr lang="en-US" altLang="en-US" sz="2400"/>
              <a:t>”</a:t>
            </a:r>
            <a:endParaRPr lang="en-US" altLang="en-US" sz="2400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96240" y="3525520"/>
            <a:ext cx="9985375" cy="1363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000"/>
              <a:t>ХИДИРОВА ДИАНА АБДУЛЛАКИЗИ-СТУДЕНТКА ГРУППЫ УРЯ-23-2</a:t>
            </a:r>
            <a:endParaRPr lang="ru-RU" altLang="en-US" sz="2000"/>
          </a:p>
          <a:p>
            <a:r>
              <a:rPr lang="ru-RU" altLang="en-US" sz="2000"/>
              <a:t>НАУЧНЫЙ РУКОВОДИТЕЛЬ</a:t>
            </a:r>
            <a:r>
              <a:rPr lang="en-US" altLang="en-US" sz="2000"/>
              <a:t>:</a:t>
            </a:r>
            <a:r>
              <a:rPr lang="ru-RU" altLang="en-US" sz="2000"/>
              <a:t>К.Ф.Н. ДОЦЕНТ ЕЛИБАЕВА РАУШАН ДУЙСЕНОВА </a:t>
            </a:r>
            <a:endParaRPr lang="ru-RU" altLang="en-US" sz="2000"/>
          </a:p>
        </p:txBody>
      </p:sp>
      <p:pic>
        <p:nvPicPr>
          <p:cNvPr id="2" name="Изображение 1" descr="Изображение WhatsApp 2024-12-05 в 02.49.43_b30ba8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928985" y="5939155"/>
            <a:ext cx="76200" cy="762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95605" y="4666615"/>
            <a:ext cx="11153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96240" y="3896360"/>
            <a:ext cx="8317230" cy="2247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 sz="2400"/>
          </a:p>
        </p:txBody>
      </p:sp>
      <p:pic>
        <p:nvPicPr>
          <p:cNvPr id="3" name="Изображение 2" descr="Изображение WhatsApp 2024-12-06 в 18.34.27_37219128"/>
          <p:cNvPicPr>
            <a:picLocks noChangeAspect="1"/>
          </p:cNvPicPr>
          <p:nvPr/>
        </p:nvPicPr>
        <p:blipFill>
          <a:blip r:embed="rId3"/>
          <a:srcRect l="-1597" t="4111" b="31954"/>
          <a:stretch>
            <a:fillRect/>
          </a:stretch>
        </p:blipFill>
        <p:spPr>
          <a:xfrm>
            <a:off x="9576435" y="0"/>
            <a:ext cx="2615565" cy="2927350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9728835" y="3014980"/>
            <a:ext cx="23685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ХИДИРОВА ДИАНА </a:t>
            </a:r>
            <a:endParaRPr lang="ru-RU" altLang="en-US"/>
          </a:p>
          <a:p>
            <a:r>
              <a:rPr lang="ru-RU" altLang="en-US"/>
              <a:t>СТУДЕНТКА УРЯ-23-2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Текстовое поле 3"/>
          <p:cNvSpPr txBox="1"/>
          <p:nvPr/>
        </p:nvSpPr>
        <p:spPr>
          <a:xfrm>
            <a:off x="259715" y="274955"/>
            <a:ext cx="7830185" cy="3792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800"/>
              <a:t>Синонимия является не только важным лексическим явлением, но и одним из принципов организации языка, определяющим богатство и гибкость его структуры. Однако в школьной практике этот аспект языка часто недооценен и изучается поверхностно. Такая ситуация приводит к формированию у учащихся ограниченного представления о языке, его многослойности и ввзаимосвязях между различными лексическими явлениями. В статье обсуждаются ключевые проблемы, связанные с изучением синонимии в школьной программе, и предлагаются пути их решения с использованием инновационных образовательных технологий.  </a:t>
            </a:r>
            <a:endParaRPr lang="ru-RU" altLang="en-US" sz="2800"/>
          </a:p>
        </p:txBody>
      </p:sp>
      <p:pic>
        <p:nvPicPr>
          <p:cNvPr id="3" name="Изображение 2" descr="Изображение WhatsApp 2024-12-06 в 01.50.57_dec63e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835" y="35560"/>
            <a:ext cx="4368165" cy="67367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" name="Текстовое поле 9"/>
          <p:cNvSpPr txBox="1"/>
          <p:nvPr/>
        </p:nvSpPr>
        <p:spPr>
          <a:xfrm>
            <a:off x="98425" y="227965"/>
            <a:ext cx="8460740" cy="6138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3600"/>
              <a:t>Цель</a:t>
            </a:r>
            <a:r>
              <a:rPr lang="ru-RU" altLang="en-US" sz="2800"/>
              <a:t> </a:t>
            </a:r>
            <a:r>
              <a:rPr lang="ru-RU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исследования</a:t>
            </a:r>
            <a:r>
              <a:rPr lang="ru-RU" altLang="en-US" sz="2800"/>
              <a:t> — проанализировать проблемы преподавания синонимии в школьной программе и предложить эффективные способы их решения. Эти способы должны основываться на использовании инновационных технологий, способствующих углубленному изучению лексической системы языка. Исследование направлено на развитие у учащихся языковой гибкости, осознанного выбора синонимов</a:t>
            </a:r>
            <a:endParaRPr lang="ru-RU" altLang="en-US" sz="2800"/>
          </a:p>
          <a:p>
            <a:r>
              <a:rPr lang="ru-RU" altLang="en-US" sz="2800"/>
              <a:t> в зависимости от контекста и коммуникативной цели</a:t>
            </a:r>
            <a:endParaRPr lang="ru-RU" altLang="en-US" sz="2800"/>
          </a:p>
          <a:p>
            <a:r>
              <a:rPr lang="ru-RU" altLang="en-US" sz="2800"/>
              <a:t>, а также на повышение их интереса к языку через интерактивные методы. Важно создать условия для более глубокого понимания взаимосвязей в языке, улучшения устной и письменной речи учащихся и повышения эффективности образовательного процесса.</a:t>
            </a:r>
            <a:endParaRPr lang="ru-RU" altLang="en-US" sz="2800"/>
          </a:p>
        </p:txBody>
      </p:sp>
      <p:pic>
        <p:nvPicPr>
          <p:cNvPr id="11" name="Изображение 10" descr="Изображение WhatsApp 2024-12-06 в 02.03.05_4dd58f9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450" y="0"/>
            <a:ext cx="444246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12" name="Рукописный ввод 11"/>
              <p14:cNvContentPartPr/>
              <p14:nvPr/>
            </p14:nvContentPartPr>
            <p14:xfrm>
              <a:off x="2012950" y="4997450"/>
              <a:ext cx="19050" cy="360"/>
            </p14:xfrm>
          </p:contentPart>
        </mc:Choice>
        <mc:Fallback xmlns="">
          <p:pic>
            <p:nvPicPr>
              <p:cNvPr id="12" name="Рукописный ввод 11"/>
            </p:nvPicPr>
            <p:blipFill>
              <a:blip r:embed="rId4"/>
            </p:blipFill>
            <p:spPr>
              <a:xfrm>
                <a:off x="2012950" y="4997450"/>
                <a:ext cx="19050" cy="36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Текстовое поле 5"/>
          <p:cNvSpPr txBox="1"/>
          <p:nvPr/>
        </p:nvSpPr>
        <p:spPr>
          <a:xfrm>
            <a:off x="3973195" y="0"/>
            <a:ext cx="410781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Основные положения статьи  </a:t>
            </a:r>
            <a:endParaRPr lang="ru-RU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-635" y="375920"/>
            <a:ext cx="8081645" cy="7160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/>
              <a:t>1. </a:t>
            </a:r>
            <a:r>
              <a:rPr lang="ru-RU" altLang="en-US" sz="2400"/>
              <a:t>Фрагментарность теоретического материала</a:t>
            </a:r>
            <a:r>
              <a:rPr lang="ru-RU" altLang="en-US"/>
              <a:t>: </a:t>
            </a:r>
            <a:r>
              <a:rPr lang="ru-RU" altLang="en-US" sz="2000"/>
              <a:t>Синонимы изучаются отдельно, без связи с антонимией и многозначностью, что ограничивает понимание их функционала.</a:t>
            </a:r>
            <a:endParaRPr lang="ru-RU" altLang="en-US" sz="2000"/>
          </a:p>
          <a:p>
            <a:endParaRPr lang="ru-RU" altLang="en-US"/>
          </a:p>
          <a:p>
            <a:r>
              <a:rPr lang="ru-RU" altLang="en-US"/>
              <a:t>2. </a:t>
            </a:r>
            <a:r>
              <a:rPr lang="ru-RU" altLang="en-US" sz="2400"/>
              <a:t>Слабая методическая база</a:t>
            </a:r>
            <a:r>
              <a:rPr lang="ru-RU" altLang="en-US"/>
              <a:t>: </a:t>
            </a:r>
            <a:r>
              <a:rPr lang="ru-RU" altLang="en-US" sz="2000"/>
              <a:t>Учебники и пособия предлагают ограниченные методы работы с синонимами, не развивая навыки анализа и творческого использования.</a:t>
            </a:r>
            <a:endParaRPr lang="ru-RU" altLang="en-US" sz="2000"/>
          </a:p>
          <a:p>
            <a:endParaRPr lang="ru-RU" altLang="en-US"/>
          </a:p>
          <a:p>
            <a:r>
              <a:rPr lang="ru-RU" altLang="en-US"/>
              <a:t>3. </a:t>
            </a:r>
            <a:r>
              <a:rPr lang="ru-RU" altLang="en-US" sz="2400"/>
              <a:t>Недостаток учебного времени</a:t>
            </a:r>
            <a:r>
              <a:rPr lang="ru-RU" altLang="en-US"/>
              <a:t>:</a:t>
            </a:r>
            <a:r>
              <a:rPr lang="ru-RU" altLang="en-US" sz="2000"/>
              <a:t> Лексика считается менее важной, из-за чего тема синонимии недостаточно прорабатывается, особенно в старших классах.</a:t>
            </a:r>
            <a:endParaRPr lang="ru-RU" altLang="en-US" sz="2000"/>
          </a:p>
          <a:p>
            <a:endParaRPr lang="ru-RU" altLang="en-US"/>
          </a:p>
          <a:p>
            <a:r>
              <a:rPr lang="ru-RU" altLang="en-US"/>
              <a:t>4. </a:t>
            </a:r>
            <a:r>
              <a:rPr lang="ru-RU" altLang="en-US" sz="2400"/>
              <a:t>Дисбаланс материала:</a:t>
            </a:r>
            <a:r>
              <a:rPr lang="ru-RU" altLang="en-US"/>
              <a:t> </a:t>
            </a:r>
            <a:r>
              <a:rPr lang="ru-RU" altLang="en-US" sz="2000"/>
              <a:t>Преподавание фокусируется на грамматике и орфографии, а лексика и стилистика остаются на втором плане, нарушая целостное восприятие языка.</a:t>
            </a:r>
            <a:endParaRPr lang="ru-RU" altLang="en-US" sz="2000"/>
          </a:p>
          <a:p>
            <a:endParaRPr lang="ru-RU" altLang="en-US" sz="2000"/>
          </a:p>
        </p:txBody>
      </p:sp>
      <p:pic>
        <p:nvPicPr>
          <p:cNvPr id="9" name="Изображение 8" descr="Изображение WhatsApp 2024-12-06 в 02.22.16_43195fd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6395" y="635"/>
            <a:ext cx="420560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Текстовое поле 6"/>
          <p:cNvSpPr txBox="1"/>
          <p:nvPr/>
        </p:nvSpPr>
        <p:spPr>
          <a:xfrm>
            <a:off x="75565" y="521335"/>
            <a:ext cx="8044180" cy="6336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400"/>
              <a:t>1. Интерактивные технологии: Групповые проекты и дискуссии помогают учащимся увидеть связи между синонимами и развивают аналитическое мышление.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2. Интеграция с другими дисциплинами: Изучение синонимии через литературу и искусство помогает понять её функции в разных стилях речи.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3. Новые методики: Задания на создание и анализ синонимических рядов развивают навыки работы с языковыми структурами.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4. Проектно-исследовательская деятельность: Исследование синонимии в разных контекстах помогает учащимся углубить знания и развить исследовательские навыки.</a:t>
            </a:r>
            <a:endParaRPr lang="ru-RU" altLang="en-US" sz="24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691890" y="0"/>
            <a:ext cx="6289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/>
              <a:t>Предложенные решения  </a:t>
            </a:r>
            <a:endParaRPr lang="ru-RU" altLang="en-US" sz="2800"/>
          </a:p>
        </p:txBody>
      </p:sp>
      <p:pic>
        <p:nvPicPr>
          <p:cNvPr id="2" name="Изображение 1" descr="5cc7114e1afef40f099949d16c545bf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845" y="0"/>
            <a:ext cx="44151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Текстовое поле 5"/>
          <p:cNvSpPr txBox="1"/>
          <p:nvPr/>
        </p:nvSpPr>
        <p:spPr>
          <a:xfrm>
            <a:off x="64770" y="518795"/>
            <a:ext cx="9340850" cy="5955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400"/>
              <a:t>Данная работа представляет собой не только теоретическое исследование, но и практическое руководство для педагогов, заинтересованных в улучшении преподавания синонимии. Применение инновационных технологий, таких как создание кластеров, использование мультимедийных материалов и проектная деятельность, может значительно повысить мотивацию учащихся и их интерес к изучению языка.  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Что касается новизны исследования, то оно направлено на комплексное переосмысление преподавания синонимии, где акцент ставится не только на теоретических аспектах, но и на практическом применении языка. Это важное дополнение к существующим методикам, которое позволяет учащимся не только запоминать синонимы, но и активно использовать их в реальной коммуникации.</a:t>
            </a:r>
            <a:endParaRPr lang="ru-RU" altLang="en-US" sz="2400"/>
          </a:p>
          <a:p>
            <a:endParaRPr lang="ru-RU" altLang="en-US" sz="24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905000" y="-635"/>
            <a:ext cx="7879080" cy="5937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400"/>
              <a:t>        Практическая значимость и новизна исследования</a:t>
            </a:r>
            <a:endParaRPr lang="ru-RU" alt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Текстовое поле 4"/>
          <p:cNvSpPr txBox="1"/>
          <p:nvPr/>
        </p:nvSpPr>
        <p:spPr>
          <a:xfrm>
            <a:off x="0" y="363855"/>
            <a:ext cx="8382635" cy="6412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800"/>
              <a:t>С</a:t>
            </a:r>
            <a:r>
              <a:rPr lang="ru-RU" altLang="en-US" sz="2400"/>
              <a:t>инонимия — это не только элемент лексики, но и важнейший принцип организации языка. Для эффективного обучения синонимии в школьной программе необходимо использовать инновационные подходы, направленные на развитие аналитических и творческих навыков учащихся. Интеграция современных технологий в учебный процесс, использование проектных и исследовательских методов обучения способствуют углубленному освоению лексики и создают условия для развития комплексного подхода к изучению языка.  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Пересмотр методов преподавания синонимии в школе и внедрение новых методик повысят качество образования и помогут учащимся осознать язык как сложную и живую систему.  </a:t>
            </a:r>
            <a:endParaRPr lang="ru-RU" altLang="en-US" sz="2400"/>
          </a:p>
          <a:p>
            <a:endParaRPr lang="ru-RU" altLang="en-US" sz="24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181350" y="-149860"/>
            <a:ext cx="5453380" cy="894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3200"/>
              <a:t>                 </a:t>
            </a:r>
            <a:r>
              <a:rPr lang="ru-RU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Заключение  </a:t>
            </a:r>
            <a:endParaRPr lang="ru-RU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Текстовое поле 4"/>
          <p:cNvSpPr txBox="1"/>
          <p:nvPr/>
        </p:nvSpPr>
        <p:spPr>
          <a:xfrm>
            <a:off x="916940" y="1082040"/>
            <a:ext cx="10358120" cy="4886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/>
          </a:p>
          <a:p>
            <a:r>
              <a:rPr lang="ru-RU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Спасибо за внимание.</a:t>
            </a:r>
            <a:endParaRPr lang="ru-RU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</a:t>
            </a:r>
            <a:endParaRPr lang="ru-RU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Thank you for your attention.</a:t>
            </a:r>
            <a:endParaRPr lang="ru-RU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</a:t>
            </a:r>
            <a:endParaRPr lang="ru-RU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Назар аударғаныңызға рахмет.</a:t>
            </a:r>
            <a:endParaRPr lang="ru-RU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4428</Words>
  <Application>WPS Presentation</Application>
  <PresentationFormat>宽屏</PresentationFormat>
  <Paragraphs>63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d8306</dc:creator>
  <cp:lastModifiedBy>ди ди</cp:lastModifiedBy>
  <cp:revision>13</cp:revision>
  <dcterms:created xsi:type="dcterms:W3CDTF">2024-12-04T20:56:00Z</dcterms:created>
  <dcterms:modified xsi:type="dcterms:W3CDTF">2024-12-08T12:55:59Z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1049-12.2.0.18639</vt:lpwstr>
  </property>
  <property fmtid="{D5CDD505-2E9C-101B-9397-08002B2CF9AE}" pid="3" name="ICV">
    <vt:lpwstr>77A99184F8804707B99BE2E81E62197F_13</vt:lpwstr>
  </property>
</Properties>
</file>